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8" r:id="rId4"/>
    <p:sldId id="257" r:id="rId5"/>
    <p:sldId id="266" r:id="rId6"/>
    <p:sldId id="268" r:id="rId7"/>
    <p:sldId id="267" r:id="rId8"/>
    <p:sldId id="259" r:id="rId9"/>
    <p:sldId id="260" r:id="rId10"/>
    <p:sldId id="261" r:id="rId11"/>
    <p:sldId id="264" r:id="rId12"/>
    <p:sldId id="262" r:id="rId13"/>
    <p:sldId id="265" r:id="rId14"/>
  </p:sldIdLst>
  <p:sldSz cx="14630400" cy="8229600"/>
  <p:notesSz cx="8229600" cy="14630400"/>
  <p:embeddedFontLst>
    <p:embeddedFont>
      <p:font typeface="Heebo" pitchFamily="2" charset="-79"/>
      <p:regular r:id="rId16"/>
    </p:embeddedFont>
    <p:embeddedFont>
      <p:font typeface="Montserrat" panose="000005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0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33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0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8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22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55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64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1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 b="10398"/>
          <a:stretch/>
        </p:blipFill>
        <p:spPr>
          <a:xfrm>
            <a:off x="9452610" y="2225993"/>
            <a:ext cx="4869061" cy="33848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0969" y="634522"/>
            <a:ext cx="7104306" cy="31829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Blockchain’s Role in Finance Beyond Cryptocurrency</a:t>
            </a:r>
            <a:endParaRPr lang="en-US" sz="6000" dirty="0"/>
          </a:p>
        </p:txBody>
      </p:sp>
      <p:sp>
        <p:nvSpPr>
          <p:cNvPr id="5" name="Text 1"/>
          <p:cNvSpPr/>
          <p:nvPr/>
        </p:nvSpPr>
        <p:spPr>
          <a:xfrm>
            <a:off x="720969" y="5263435"/>
            <a:ext cx="7104306" cy="590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technology, initially designed for cryptocurrencies like Bitcoin, has evolved to revolutionize other areas of finance.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D566FD-5872-8B08-72E6-89F74B2CE6EA}"/>
              </a:ext>
            </a:extLst>
          </p:cNvPr>
          <p:cNvSpPr txBox="1"/>
          <p:nvPr/>
        </p:nvSpPr>
        <p:spPr>
          <a:xfrm>
            <a:off x="308212" y="6578770"/>
            <a:ext cx="36355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Presented By:</a:t>
            </a:r>
            <a:b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Omkar </a:t>
            </a:r>
            <a:r>
              <a:rPr lang="en-US" sz="180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Ghodekar</a:t>
            </a:r>
            <a:endParaRPr lang="en-US" sz="1800" dirty="0">
              <a:solidFill>
                <a:srgbClr val="F2F0F4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r>
              <a:rPr lang="en-US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TECO2425B070</a:t>
            </a:r>
            <a:b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 Computer Engineering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EB690-F19A-7266-ED3A-08CD68BDC1E0}"/>
              </a:ext>
            </a:extLst>
          </p:cNvPr>
          <p:cNvSpPr txBox="1"/>
          <p:nvPr/>
        </p:nvSpPr>
        <p:spPr>
          <a:xfrm>
            <a:off x="4270011" y="6578770"/>
            <a:ext cx="4873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Guided By:</a:t>
            </a:r>
            <a:b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8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Ms. T. B. Tambe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158960"/>
            <a:ext cx="4869061" cy="39115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69115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Challenges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437" y="1832967"/>
            <a:ext cx="7415927" cy="5705475"/>
          </a:xfrm>
          <a:prstGeom prst="roundRect">
            <a:avLst>
              <a:gd name="adj" fmla="val 181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365677" y="1848207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612493" y="200394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Scalability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0309027" y="2003941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transaction fees and slower processing times during peak periods.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65677" y="3344823"/>
            <a:ext cx="7385447" cy="22867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6612493" y="350055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Regulatory Issues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10309027" y="3500557"/>
            <a:ext cx="319528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Blockchain’s anonymity conflicts with Anti-Money Laundering (AML) and Know Your Customer (KYC) regulations.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365677" y="5631537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612493" y="5787271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Security Concerns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309027" y="5787271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Poorly coded smart contracts can be exploited, and networks are vulnerable to 51% attacks.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05D522-C8CB-D4A1-83F9-429675ECF6B2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05D522-C8CB-D4A1-83F9-429675ECF6B2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8F56655F-1C1A-EDFC-8D8A-59DC1D2F6956}"/>
              </a:ext>
            </a:extLst>
          </p:cNvPr>
          <p:cNvSpPr/>
          <p:nvPr/>
        </p:nvSpPr>
        <p:spPr>
          <a:xfrm>
            <a:off x="677425" y="30539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48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28B99E-AD64-A98A-65F0-2A08A7A2B7FC}"/>
              </a:ext>
            </a:extLst>
          </p:cNvPr>
          <p:cNvSpPr txBox="1"/>
          <p:nvPr/>
        </p:nvSpPr>
        <p:spPr>
          <a:xfrm>
            <a:off x="836645" y="1354123"/>
            <a:ext cx="6114662" cy="5550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1. Cryptographic Hash Functions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Definition: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Converts input data into a fixed-length string, ensuring uniqueness.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Formula: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H(x)H(x)H(x) → unique hash for input xxx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Key Properties: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Deterministic: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Same input = same output.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Pre-image Resistance: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Hard to reverse to find the original input.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Collision Resistance: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Hard to find two different inputs with the same hash.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9445F-5218-ED17-1BB0-73C59449EDA7}"/>
              </a:ext>
            </a:extLst>
          </p:cNvPr>
          <p:cNvSpPr txBox="1"/>
          <p:nvPr/>
        </p:nvSpPr>
        <p:spPr>
          <a:xfrm>
            <a:off x="7735077" y="1401564"/>
            <a:ext cx="6008914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2. Public-Key Cryptography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Definition: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Uses a public key (shared) and a private key (kept secret).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Formula: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Public Key: PKPKPK, Private Key: SKSKSK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Key Properties: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Secure Communication: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Only the intended recipient can decrypt.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Digital Signatures: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Ensures authenticity and integrity.</a:t>
            </a:r>
          </a:p>
        </p:txBody>
      </p:sp>
    </p:spTree>
    <p:extLst>
      <p:ext uri="{BB962C8B-B14F-4D97-AF65-F5344CB8AC3E}">
        <p14:creationId xmlns:p14="http://schemas.microsoft.com/office/powerpoint/2010/main" val="123264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62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467" y="272891"/>
            <a:ext cx="2963347" cy="21838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4262" y="3330178"/>
            <a:ext cx="1104007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Integration with Emerging Technologies</a:t>
            </a:r>
            <a:endParaRPr lang="en-US" sz="42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262" y="4340066"/>
            <a:ext cx="4367213" cy="8734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82623" y="5541050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 Blockchain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982623" y="6013252"/>
            <a:ext cx="3930491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 can analyze blockchain data in real-time to detect suspicious activity and power smart contracts.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475" y="4340066"/>
            <a:ext cx="4367332" cy="87344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49835" y="5541050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IoT and Blockchain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5349835" y="6013252"/>
            <a:ext cx="3930610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can automate machine-to-machine payments or ensure the authenticity of products in the supply chain.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806" y="4340066"/>
            <a:ext cx="4367332" cy="87344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7167" y="5541050"/>
            <a:ext cx="2729627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Future Integration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9717167" y="6013252"/>
            <a:ext cx="3930610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 blockchain, AI, and IoT to converge, leading to automated, secure financial and business operations.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5805E6-D588-9DA7-C97D-0C24F124DE6B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260" y="2914650"/>
            <a:ext cx="3611880" cy="2400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2358747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64037" y="3500557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is transforming finance beyond just cryptocurrency, from DeFi to cross-border payments and asset tokenization. Scalability, security, and regulatory frameworks remain barriers to mainstream adoption. AI, IoT, and quantum-resistant cryptography will shape the future of blockchain, ensuring its long-term viability in the financial world.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DDBDB-2F63-9453-C819-B4D8EA709A2B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910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FD574D-F4D9-DFB9-4818-2D0343E26818}"/>
              </a:ext>
            </a:extLst>
          </p:cNvPr>
          <p:cNvSpPr txBox="1"/>
          <p:nvPr/>
        </p:nvSpPr>
        <p:spPr>
          <a:xfrm>
            <a:off x="6453673" y="452926"/>
            <a:ext cx="17230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56374-7B2A-E66C-4B41-C8DFC6F115EC}"/>
              </a:ext>
            </a:extLst>
          </p:cNvPr>
          <p:cNvSpPr txBox="1"/>
          <p:nvPr/>
        </p:nvSpPr>
        <p:spPr>
          <a:xfrm>
            <a:off x="1791479" y="2381252"/>
            <a:ext cx="7315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sz="3200" dirty="0">
              <a:solidFill>
                <a:srgbClr val="F2F0F4"/>
              </a:solidFill>
              <a:latin typeface="Montserra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DeFi VS </a:t>
            </a:r>
            <a:r>
              <a:rPr lang="en-US" sz="3200" dirty="0" err="1">
                <a:solidFill>
                  <a:srgbClr val="F2F0F4"/>
                </a:solidFill>
                <a:latin typeface="Montserrat" pitchFamily="34" charset="0"/>
              </a:rPr>
              <a:t>CeFi</a:t>
            </a:r>
            <a:endParaRPr lang="en-IN" sz="3200" dirty="0">
              <a:solidFill>
                <a:srgbClr val="F2F0F4"/>
              </a:solidFill>
              <a:latin typeface="Montserrat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3200" dirty="0">
                <a:solidFill>
                  <a:srgbClr val="F2F0F4"/>
                </a:solidFill>
                <a:latin typeface="Montserrat" pitchFamily="34" charset="0"/>
              </a:rPr>
              <a:t>Block structure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Applications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Challenges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Algorithms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Future Scope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2F0F4"/>
                </a:solidFill>
                <a:latin typeface="Montserrat" pitchFamily="34" charset="0"/>
              </a:rPr>
              <a:t>Conclusion</a:t>
            </a:r>
            <a:endParaRPr lang="en-US" dirty="0">
              <a:solidFill>
                <a:srgbClr val="F2F0F4"/>
              </a:solidFill>
              <a:latin typeface="Montserrat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CDEDCD-14C4-51C5-24A9-0304E9224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5" y="3057329"/>
            <a:ext cx="6021356" cy="33870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281DA4-2266-3458-D5A8-81D9F266A985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26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07" y="2579132"/>
            <a:ext cx="4914067" cy="30713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7691" y="645081"/>
            <a:ext cx="5724049" cy="715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6615827" y="1704023"/>
            <a:ext cx="30480" cy="5880497"/>
          </a:xfrm>
          <a:prstGeom prst="roundRect">
            <a:avLst>
              <a:gd name="adj" fmla="val 315498"/>
            </a:avLst>
          </a:prstGeom>
          <a:solidFill>
            <a:srgbClr val="4A2C85"/>
          </a:solidFill>
          <a:ln/>
        </p:spPr>
      </p:sp>
      <p:sp>
        <p:nvSpPr>
          <p:cNvPr id="6" name="Shape 2"/>
          <p:cNvSpPr/>
          <p:nvPr/>
        </p:nvSpPr>
        <p:spPr>
          <a:xfrm>
            <a:off x="6858119" y="2203847"/>
            <a:ext cx="801291" cy="30480"/>
          </a:xfrm>
          <a:prstGeom prst="roundRect">
            <a:avLst>
              <a:gd name="adj" fmla="val 315498"/>
            </a:avLst>
          </a:prstGeom>
          <a:solidFill>
            <a:srgbClr val="4A2C85"/>
          </a:solidFill>
          <a:ln/>
        </p:spPr>
      </p:sp>
      <p:sp>
        <p:nvSpPr>
          <p:cNvPr id="7" name="Shape 3"/>
          <p:cNvSpPr/>
          <p:nvPr/>
        </p:nvSpPr>
        <p:spPr>
          <a:xfrm>
            <a:off x="6373535" y="1961555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69035" y="2047280"/>
            <a:ext cx="124063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7890272" y="1932980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Background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7890272" y="2428042"/>
            <a:ext cx="593883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was introduced in 2008 with Bitcoin, marking the start of decentralized, peer-to-peer financial systems.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6858119" y="4118253"/>
            <a:ext cx="801291" cy="30480"/>
          </a:xfrm>
          <a:prstGeom prst="roundRect">
            <a:avLst>
              <a:gd name="adj" fmla="val 315498"/>
            </a:avLst>
          </a:prstGeom>
          <a:solidFill>
            <a:srgbClr val="4A2C85"/>
          </a:solidFill>
          <a:ln/>
        </p:spPr>
      </p:sp>
      <p:sp>
        <p:nvSpPr>
          <p:cNvPr id="12" name="Shape 8"/>
          <p:cNvSpPr/>
          <p:nvPr/>
        </p:nvSpPr>
        <p:spPr>
          <a:xfrm>
            <a:off x="6373535" y="3875961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533436" y="3961686"/>
            <a:ext cx="195143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7890272" y="3847386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Attributes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7890272" y="4342448"/>
            <a:ext cx="5938837" cy="732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Decentralization, transparency, and security are key attributes of blockchain technology.</a:t>
            </a:r>
            <a:endParaRPr lang="en-US" sz="1800" dirty="0"/>
          </a:p>
        </p:txBody>
      </p:sp>
      <p:sp>
        <p:nvSpPr>
          <p:cNvPr id="16" name="Shape 12"/>
          <p:cNvSpPr/>
          <p:nvPr/>
        </p:nvSpPr>
        <p:spPr>
          <a:xfrm>
            <a:off x="6858119" y="6032659"/>
            <a:ext cx="801291" cy="30480"/>
          </a:xfrm>
          <a:prstGeom prst="roundRect">
            <a:avLst>
              <a:gd name="adj" fmla="val 315498"/>
            </a:avLst>
          </a:prstGeom>
          <a:solidFill>
            <a:srgbClr val="4A2C85"/>
          </a:solidFill>
          <a:ln/>
        </p:spPr>
      </p:sp>
      <p:sp>
        <p:nvSpPr>
          <p:cNvPr id="17" name="Shape 13"/>
          <p:cNvSpPr/>
          <p:nvPr/>
        </p:nvSpPr>
        <p:spPr>
          <a:xfrm>
            <a:off x="6373535" y="5790367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534150" y="5876092"/>
            <a:ext cx="193715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7890272" y="5761792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Beyond Bitcoin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7890272" y="6256853"/>
            <a:ext cx="5938837" cy="109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Applications have expanded into other areas like DeFi, enabling automated financial services through smart contracts and distributed networks.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4C52E0-9F72-6D2D-6798-1454C01E0BCB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632" y="2232184"/>
            <a:ext cx="4895017" cy="37651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7961" y="839748"/>
            <a:ext cx="5914787" cy="739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Abstract</a:t>
            </a:r>
            <a:endParaRPr lang="en-US" sz="4650" dirty="0"/>
          </a:p>
        </p:txBody>
      </p:sp>
      <p:sp>
        <p:nvSpPr>
          <p:cNvPr id="5" name="Shape 1"/>
          <p:cNvSpPr/>
          <p:nvPr/>
        </p:nvSpPr>
        <p:spPr>
          <a:xfrm>
            <a:off x="827961" y="2200037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30010" y="2288738"/>
            <a:ext cx="128111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50" dirty="0"/>
          </a:p>
        </p:txBody>
      </p:sp>
      <p:sp>
        <p:nvSpPr>
          <p:cNvPr id="7" name="Text 3"/>
          <p:cNvSpPr/>
          <p:nvPr/>
        </p:nvSpPr>
        <p:spPr>
          <a:xfrm>
            <a:off x="1596866" y="2200037"/>
            <a:ext cx="3117175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Evolution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596866" y="2711648"/>
            <a:ext cx="671917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Initially designed for cryptocurrencies like Bitcoin, blockchain technology has evolved to revolutionize other areas of finance.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27961" y="3971330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93338" y="4060031"/>
            <a:ext cx="201573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50" dirty="0"/>
          </a:p>
        </p:txBody>
      </p:sp>
      <p:sp>
        <p:nvSpPr>
          <p:cNvPr id="11" name="Text 7"/>
          <p:cNvSpPr/>
          <p:nvPr/>
        </p:nvSpPr>
        <p:spPr>
          <a:xfrm>
            <a:off x="1596866" y="3971330"/>
            <a:ext cx="2957393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Areas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1596866" y="4482941"/>
            <a:ext cx="6719173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Decentralized Finance (DeFi), Asset Tokenization, and Cross-border Payments are key areas where blockchain is making a significant impact.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27961" y="6121122"/>
            <a:ext cx="532328" cy="532328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4053" y="6209824"/>
            <a:ext cx="200144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50" dirty="0"/>
          </a:p>
        </p:txBody>
      </p:sp>
      <p:sp>
        <p:nvSpPr>
          <p:cNvPr id="15" name="Text 11"/>
          <p:cNvSpPr/>
          <p:nvPr/>
        </p:nvSpPr>
        <p:spPr>
          <a:xfrm>
            <a:off x="1596866" y="6121122"/>
            <a:ext cx="3531394" cy="369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&amp; Transparency</a:t>
            </a:r>
            <a:endParaRPr lang="en-US" sz="2300" dirty="0"/>
          </a:p>
        </p:txBody>
      </p:sp>
      <p:sp>
        <p:nvSpPr>
          <p:cNvPr id="16" name="Text 12"/>
          <p:cNvSpPr/>
          <p:nvPr/>
        </p:nvSpPr>
        <p:spPr>
          <a:xfrm>
            <a:off x="1596866" y="6632734"/>
            <a:ext cx="6719173" cy="756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Blockchain’s inherent cryptographic security and distributed ledger offer more transparent financial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ED541C2-371C-A191-868E-44AA4A38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491A0F-15AB-09E9-74EC-543EFA258256}"/>
              </a:ext>
            </a:extLst>
          </p:cNvPr>
          <p:cNvSpPr/>
          <p:nvPr/>
        </p:nvSpPr>
        <p:spPr>
          <a:xfrm>
            <a:off x="12160898" y="6612294"/>
            <a:ext cx="1586204" cy="497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9031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18C7A98-C9B7-9055-2A0D-73F63163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076" y="1231252"/>
            <a:ext cx="7154247" cy="48979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AA36EF-EE03-6A79-917D-A812FC9994AD}"/>
              </a:ext>
            </a:extLst>
          </p:cNvPr>
          <p:cNvSpPr txBox="1"/>
          <p:nvPr/>
        </p:nvSpPr>
        <p:spPr>
          <a:xfrm>
            <a:off x="5924938" y="6312550"/>
            <a:ext cx="3415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 VS </a:t>
            </a:r>
            <a:r>
              <a:rPr lang="en-US" sz="3200" b="1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CeFi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02617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AAA36EF-EE03-6A79-917D-A812FC9994AD}"/>
              </a:ext>
            </a:extLst>
          </p:cNvPr>
          <p:cNvSpPr txBox="1"/>
          <p:nvPr/>
        </p:nvSpPr>
        <p:spPr>
          <a:xfrm>
            <a:off x="5607698" y="6050940"/>
            <a:ext cx="341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2F0F4"/>
                </a:solidFill>
                <a:latin typeface="Montserrat" pitchFamily="34" charset="0"/>
              </a:rPr>
              <a:t>Block structure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04D21D-1472-DFDC-51FA-3DB46363D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761" y="2527578"/>
            <a:ext cx="65246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2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Decentralized Finance (DeFi) &amp; Financial Transformation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 Explained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24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 ecosystem of financial applications built on blockchain networks (mainly Ethereum) that operate without centralized intermediaries.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 Contracts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Self-executing contracts with predefined rules coded into the blockchain, enabling automated loans, yield farming, and insurance without a middleman.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245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Accessibility, transparency, and reduced costs are key advantages of DeFi.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9302A-CD0B-0A9F-1DF7-44BE101897D0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4691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563" y="294680"/>
            <a:ext cx="3333155" cy="23575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5103" y="3601879"/>
            <a:ext cx="11051262" cy="736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Applications Beyond DeFi</a:t>
            </a:r>
            <a:endParaRPr lang="en-US" sz="4600" dirty="0"/>
          </a:p>
        </p:txBody>
      </p:sp>
      <p:sp>
        <p:nvSpPr>
          <p:cNvPr id="5" name="Shape 1"/>
          <p:cNvSpPr/>
          <p:nvPr/>
        </p:nvSpPr>
        <p:spPr>
          <a:xfrm>
            <a:off x="825103" y="4692134"/>
            <a:ext cx="4169569" cy="2882384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68467" y="4935498"/>
            <a:ext cx="347293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Cross-border Payments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068467" y="5445204"/>
            <a:ext cx="3682841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eliminates intermediaries, enabling near-instant payments with lower transaction costs.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5230416" y="4692134"/>
            <a:ext cx="4169569" cy="2882384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473779" y="4935498"/>
            <a:ext cx="3213735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Supply Chain Finance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473779" y="5445204"/>
            <a:ext cx="3682841" cy="1508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Blockchain enables real-time tracking of goods and assets across borders, reducing fraud and ensuring integrity.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5728" y="4692134"/>
            <a:ext cx="4169569" cy="2882384"/>
          </a:xfrm>
          <a:prstGeom prst="roundRect">
            <a:avLst>
              <a:gd name="adj" fmla="val 343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879092" y="4935498"/>
            <a:ext cx="294691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Asset Tokenization</a:t>
            </a:r>
            <a:endParaRPr lang="en-US" sz="2300" dirty="0"/>
          </a:p>
        </p:txBody>
      </p:sp>
      <p:sp>
        <p:nvSpPr>
          <p:cNvPr id="13" name="Text 9"/>
          <p:cNvSpPr/>
          <p:nvPr/>
        </p:nvSpPr>
        <p:spPr>
          <a:xfrm>
            <a:off x="9879092" y="5445204"/>
            <a:ext cx="3682841" cy="1885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Converting physical assets into digital tokens on a blockchain enhances liquidity, fractional ownership, and global investment opportunities.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BF6F1-1983-75EE-10F7-41255F6A8666}"/>
              </a:ext>
            </a:extLst>
          </p:cNvPr>
          <p:cNvSpPr/>
          <p:nvPr/>
        </p:nvSpPr>
        <p:spPr>
          <a:xfrm>
            <a:off x="12795380" y="7713306"/>
            <a:ext cx="1785257" cy="416767"/>
          </a:xfrm>
          <a:prstGeom prst="rect">
            <a:avLst/>
          </a:prstGeom>
          <a:solidFill>
            <a:srgbClr val="0E0A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631</Words>
  <Application>Microsoft Office PowerPoint</Application>
  <PresentationFormat>Custom</PresentationFormat>
  <Paragraphs>94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Montserrat</vt:lpstr>
      <vt:lpstr>Wingdings</vt:lpstr>
      <vt:lpstr>Heebo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Km Gm</cp:lastModifiedBy>
  <cp:revision>5</cp:revision>
  <dcterms:created xsi:type="dcterms:W3CDTF">2024-09-23T03:19:09Z</dcterms:created>
  <dcterms:modified xsi:type="dcterms:W3CDTF">2024-10-10T06:52:37Z</dcterms:modified>
</cp:coreProperties>
</file>